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5" r:id="rId5"/>
    <p:sldId id="259" r:id="rId6"/>
    <p:sldId id="273" r:id="rId7"/>
    <p:sldId id="274" r:id="rId8"/>
    <p:sldId id="295" r:id="rId9"/>
    <p:sldId id="282" r:id="rId10"/>
    <p:sldId id="283" r:id="rId11"/>
    <p:sldId id="285" r:id="rId12"/>
    <p:sldId id="286" r:id="rId13"/>
    <p:sldId id="287" r:id="rId14"/>
    <p:sldId id="296" r:id="rId15"/>
    <p:sldId id="294" r:id="rId16"/>
    <p:sldId id="288" r:id="rId17"/>
    <p:sldId id="289" r:id="rId18"/>
    <p:sldId id="290" r:id="rId19"/>
    <p:sldId id="291" r:id="rId20"/>
    <p:sldId id="292" r:id="rId21"/>
    <p:sldId id="29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316B06C-59AD-4102-91B3-D8BB42F07166}" type="datetimeFigureOut">
              <a:rPr lang="en-GB" smtClean="0"/>
              <a:t>28/06/2018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C7D8A16-6127-4C6B-BDCC-23AD9348278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Welcome to our New Yr.7 and Parents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M Cramer</a:t>
            </a:r>
            <a:endParaRPr lang="en-GB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311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608512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 smtClean="0"/>
              <a:t>Mr Cramer, </a:t>
            </a:r>
            <a:r>
              <a:rPr lang="en-GB" sz="4000" smtClean="0"/>
              <a:t>English Teacher</a:t>
            </a:r>
          </a:p>
          <a:p>
            <a:r>
              <a:rPr lang="en-GB" sz="4000" dirty="0" smtClean="0"/>
              <a:t>23 years at Greenford High; approximately 10 years as Head</a:t>
            </a:r>
          </a:p>
          <a:p>
            <a:r>
              <a:rPr lang="en-GB" sz="4000" dirty="0" smtClean="0"/>
              <a:t>Parents – you may be more nervous than your sons/daughters about coming to High School!</a:t>
            </a:r>
          </a:p>
          <a:p>
            <a:r>
              <a:rPr lang="en-GB" sz="4000" dirty="0"/>
              <a:t>Question slips – to answer your </a:t>
            </a:r>
            <a:r>
              <a:rPr lang="en-GB" sz="4000" dirty="0" smtClean="0"/>
              <a:t>queries.  Also, we are available at the end for individual questions</a:t>
            </a:r>
            <a:endParaRPr lang="en-GB" sz="4000" dirty="0"/>
          </a:p>
          <a:p>
            <a:endParaRPr lang="en-GB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269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5517232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Congratulations on getting a place</a:t>
            </a:r>
          </a:p>
          <a:p>
            <a:r>
              <a:rPr lang="en-GB" sz="3200" dirty="0"/>
              <a:t>N</a:t>
            </a:r>
            <a:r>
              <a:rPr lang="en-GB" sz="3200" dirty="0" smtClean="0"/>
              <a:t>on-selective school: we take every faith, including those without faith. Every culture, boys and girls, from across the whole spectrum of abilities</a:t>
            </a:r>
          </a:p>
          <a:p>
            <a:r>
              <a:rPr lang="en-GB" sz="3200" dirty="0" smtClean="0"/>
              <a:t>We have had for several years: </a:t>
            </a:r>
          </a:p>
          <a:p>
            <a:r>
              <a:rPr lang="en-GB" sz="3200" dirty="0" smtClean="0"/>
              <a:t>Highest amount of applications in Ealing</a:t>
            </a:r>
          </a:p>
          <a:p>
            <a:r>
              <a:rPr lang="en-GB" sz="3200" dirty="0" smtClean="0"/>
              <a:t>Highest amount of first choice applications</a:t>
            </a:r>
          </a:p>
          <a:p>
            <a:r>
              <a:rPr lang="en-GB" sz="3200" dirty="0"/>
              <a:t>6</a:t>
            </a:r>
            <a:r>
              <a:rPr lang="en-GB" sz="3200" dirty="0" smtClean="0"/>
              <a:t>00 approximately on our waiting list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Place at GHS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314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301208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 closest community to the school: within .7 of a mile</a:t>
            </a:r>
          </a:p>
          <a:p>
            <a:r>
              <a:rPr lang="en-GB" sz="2800" dirty="0" smtClean="0"/>
              <a:t>Shortly – your sons and daughters will be GHS students, not Lady Margaret, Gifford, Stanhope, Ravenor etc.</a:t>
            </a:r>
          </a:p>
          <a:p>
            <a:r>
              <a:rPr lang="en-GB" sz="2800" dirty="0" smtClean="0"/>
              <a:t>They will feel some loss at this – big change in life: they are growing up.  To help them:</a:t>
            </a:r>
          </a:p>
          <a:p>
            <a:r>
              <a:rPr lang="en-GB" sz="2800" dirty="0"/>
              <a:t>i-Block – Yr 7 only; stepping stone; place of transition; a small school within a large campus</a:t>
            </a:r>
          </a:p>
          <a:p>
            <a:endParaRPr lang="en-GB" sz="2800" dirty="0" smtClean="0"/>
          </a:p>
          <a:p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Transition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04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5040560"/>
          </a:xfrm>
        </p:spPr>
        <p:txBody>
          <a:bodyPr>
            <a:normAutofit fontScale="92500"/>
          </a:bodyPr>
          <a:lstStyle/>
          <a:p>
            <a:r>
              <a:rPr lang="en-GB" sz="3600" dirty="0" smtClean="0"/>
              <a:t>First Day: Weds 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Sept.</a:t>
            </a:r>
          </a:p>
          <a:p>
            <a:r>
              <a:rPr lang="en-GB" sz="3600" dirty="0" smtClean="0"/>
              <a:t>Possible delays with the new buildings – furniture and ICT contractors</a:t>
            </a:r>
          </a:p>
          <a:p>
            <a:r>
              <a:rPr lang="en-GB" sz="3600" dirty="0" smtClean="0"/>
              <a:t>We will contact you as soon as possible if there is a revised start date.</a:t>
            </a:r>
          </a:p>
          <a:p>
            <a:r>
              <a:rPr lang="en-GB" sz="3600" dirty="0" smtClean="0"/>
              <a:t>We will also to our very best to ensure that any delay is as short as possible.</a:t>
            </a:r>
          </a:p>
          <a:p>
            <a:endParaRPr lang="en-GB" sz="3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Significant Dates at GHS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939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824536"/>
          </a:xfrm>
        </p:spPr>
        <p:txBody>
          <a:bodyPr>
            <a:normAutofit fontScale="92500" lnSpcReduction="10000"/>
          </a:bodyPr>
          <a:lstStyle/>
          <a:p>
            <a:r>
              <a:rPr lang="en-GB" sz="4000" dirty="0" smtClean="0"/>
              <a:t>Thursday 1</a:t>
            </a:r>
            <a:r>
              <a:rPr lang="en-GB" sz="4000" baseline="30000" dirty="0" smtClean="0"/>
              <a:t>st</a:t>
            </a:r>
            <a:r>
              <a:rPr lang="en-GB" sz="4000" dirty="0" smtClean="0"/>
              <a:t>  November – Meet the Tutors Evening</a:t>
            </a:r>
          </a:p>
          <a:p>
            <a:r>
              <a:rPr lang="en-GB" sz="4000" dirty="0" smtClean="0"/>
              <a:t>Thursday 28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February – Meet Subject Teachers Evening</a:t>
            </a:r>
          </a:p>
          <a:p>
            <a:r>
              <a:rPr lang="en-GB" sz="4000" dirty="0" smtClean="0"/>
              <a:t>Friday 5th April – Raising Achievement Day</a:t>
            </a:r>
          </a:p>
          <a:p>
            <a:r>
              <a:rPr lang="en-GB" sz="4000" dirty="0" smtClean="0"/>
              <a:t>Reports – 3 per year, plus end of year exam results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Significant Dates at GHS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062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824536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In this Hall:</a:t>
            </a:r>
          </a:p>
          <a:p>
            <a:r>
              <a:rPr lang="en-GB" sz="3600" dirty="0" smtClean="0"/>
              <a:t>July 2020, Yr 8 graduation</a:t>
            </a:r>
          </a:p>
          <a:p>
            <a:r>
              <a:rPr lang="en-GB" sz="3600" dirty="0" smtClean="0"/>
              <a:t>August 2021 – First GCSE results</a:t>
            </a:r>
          </a:p>
          <a:p>
            <a:r>
              <a:rPr lang="en-GB" sz="3600" dirty="0" smtClean="0"/>
              <a:t>June 2023 – Yr 11 Prom</a:t>
            </a:r>
          </a:p>
          <a:p>
            <a:r>
              <a:rPr lang="en-GB" sz="3600" dirty="0" smtClean="0"/>
              <a:t>August 2023 – Final Yr 11 GCSE Results</a:t>
            </a:r>
          </a:p>
          <a:p>
            <a:r>
              <a:rPr lang="en-GB" sz="3600" dirty="0"/>
              <a:t>Last day: </a:t>
            </a:r>
          </a:p>
          <a:p>
            <a:r>
              <a:rPr lang="en-GB" sz="3600" dirty="0" smtClean="0"/>
              <a:t>August 2025 </a:t>
            </a:r>
            <a:r>
              <a:rPr lang="en-GB" sz="3600" dirty="0"/>
              <a:t>(A Level </a:t>
            </a:r>
            <a:r>
              <a:rPr lang="en-GB" sz="3600" dirty="0" smtClean="0"/>
              <a:t>Results </a:t>
            </a:r>
            <a:r>
              <a:rPr lang="en-GB" sz="3600" dirty="0"/>
              <a:t>Day)</a:t>
            </a:r>
          </a:p>
          <a:p>
            <a:endParaRPr lang="en-GB" sz="3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Significant Dates at GHS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232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708920"/>
            <a:ext cx="8229600" cy="1252728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Deputy </a:t>
            </a:r>
            <a:r>
              <a:rPr lang="en-GB" dirty="0" err="1" smtClean="0">
                <a:solidFill>
                  <a:schemeClr val="tx1"/>
                </a:solidFill>
              </a:rPr>
              <a:t>Headteacher</a:t>
            </a:r>
            <a:r>
              <a:rPr lang="en-GB" dirty="0" smtClean="0">
                <a:solidFill>
                  <a:schemeClr val="tx1"/>
                </a:solidFill>
              </a:rPr>
              <a:t> – Ms A </a:t>
            </a:r>
            <a:r>
              <a:rPr lang="en-GB" dirty="0" err="1" smtClean="0">
                <a:solidFill>
                  <a:schemeClr val="tx1"/>
                </a:solidFill>
              </a:rPr>
              <a:t>Johal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5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‘</a:t>
            </a:r>
            <a:r>
              <a:rPr lang="en-GB" dirty="0" err="1"/>
              <a:t>i</a:t>
            </a:r>
            <a:r>
              <a:rPr lang="en-GB" dirty="0"/>
              <a:t>’ Block</a:t>
            </a:r>
          </a:p>
        </p:txBody>
      </p:sp>
      <p:pic>
        <p:nvPicPr>
          <p:cNvPr id="3" name="Picture 2" descr="C:\Users\ajohal\AppData\Local\Microsoft\Windows\Temporary Internet Files\Content.Outlook\VRU2TMDT\20180621_1122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3525" y="1592949"/>
            <a:ext cx="4248474" cy="203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johal\AppData\Local\Microsoft\Windows\Temporary Internet Files\Content.Outlook\VRU2TMDT\20180621_1117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63067" y="2347388"/>
            <a:ext cx="479432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johal\AppData\Local\Microsoft\Windows\Temporary Internet Files\Content.Outlook\VRU2TMDT\20180621_111823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3526" y="4002698"/>
            <a:ext cx="4248472" cy="227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1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36912"/>
            <a:ext cx="8229600" cy="125272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Three Top Tips</a:t>
            </a:r>
          </a:p>
        </p:txBody>
      </p:sp>
    </p:spTree>
    <p:extLst>
      <p:ext uri="{BB962C8B-B14F-4D97-AF65-F5344CB8AC3E}">
        <p14:creationId xmlns:p14="http://schemas.microsoft.com/office/powerpoint/2010/main" val="3444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 Routines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51520" y="2204864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Font typeface="Arial" pitchFamily="34" charset="0"/>
              <a:buChar char="•"/>
            </a:pPr>
            <a:r>
              <a:rPr lang="en-GB" sz="2400" dirty="0" smtClean="0"/>
              <a:t>Morning </a:t>
            </a:r>
            <a:r>
              <a:rPr lang="en-GB" sz="2400" dirty="0"/>
              <a:t>routine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Set an alarm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Uniform laid out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Breakfast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Leave with enough time to get to school for 8:20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/>
              <a:t>After school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Go home and eat a snack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Start homework and complete it for an hour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Pack bag for the next day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en-GB" sz="2400" dirty="0"/>
              <a:t>Reading time – 20 min a day</a:t>
            </a:r>
          </a:p>
        </p:txBody>
      </p:sp>
    </p:spTree>
    <p:extLst>
      <p:ext uri="{BB962C8B-B14F-4D97-AF65-F5344CB8AC3E}">
        <p14:creationId xmlns:p14="http://schemas.microsoft.com/office/powerpoint/2010/main" val="130069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Get Organised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07504" y="1997839"/>
            <a:ext cx="86409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buFont typeface="Arial" pitchFamily="34" charset="0"/>
              <a:buChar char="•"/>
            </a:pPr>
            <a:r>
              <a:rPr lang="en-GB" sz="3200" dirty="0"/>
              <a:t>Perfect uniform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3200" dirty="0"/>
              <a:t>The right equipment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3200" dirty="0"/>
              <a:t>Bags packed everyday with the equipment           and books they need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3200" dirty="0"/>
              <a:t>They are at school everyday and on time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3200" dirty="0"/>
              <a:t>They have somewhere to complete their homework everyday and they do all of their homework</a:t>
            </a:r>
          </a:p>
        </p:txBody>
      </p:sp>
    </p:spTree>
    <p:extLst>
      <p:ext uri="{BB962C8B-B14F-4D97-AF65-F5344CB8AC3E}">
        <p14:creationId xmlns:p14="http://schemas.microsoft.com/office/powerpoint/2010/main" val="404204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Respectful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467544" y="1859340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Establish eye contact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Use positive body language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Smile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Use professional language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GB" sz="2400" dirty="0"/>
              <a:t>Good morning/bye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GB" sz="2400" dirty="0"/>
              <a:t>How are you?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GB" sz="2400" dirty="0"/>
              <a:t>Please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GB" sz="2400" dirty="0"/>
              <a:t>Thank you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Respect our guests, visitors </a:t>
            </a:r>
            <a:r>
              <a:rPr lang="en-GB" sz="2400" dirty="0" smtClean="0"/>
              <a:t>and neighbours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 smtClean="0"/>
              <a:t>Open doors for one another</a:t>
            </a:r>
            <a:endParaRPr lang="en-GB" sz="2400" dirty="0"/>
          </a:p>
          <a:p>
            <a:pPr marL="971550" lvl="1" indent="-514350">
              <a:buFont typeface="Arial" pitchFamily="34" charset="0"/>
              <a:buChar char="•"/>
            </a:pPr>
            <a:r>
              <a:rPr lang="en-GB" sz="2400" dirty="0"/>
              <a:t>Follow our school rules</a:t>
            </a:r>
          </a:p>
        </p:txBody>
      </p:sp>
    </p:spTree>
    <p:extLst>
      <p:ext uri="{BB962C8B-B14F-4D97-AF65-F5344CB8AC3E}">
        <p14:creationId xmlns:p14="http://schemas.microsoft.com/office/powerpoint/2010/main" val="382693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Common Induction Day  </a:t>
            </a:r>
            <a:br>
              <a:rPr lang="en-GB" dirty="0" smtClean="0"/>
            </a:br>
            <a:r>
              <a:rPr lang="en-GB" dirty="0" smtClean="0"/>
              <a:t>Friday 29</a:t>
            </a:r>
            <a:r>
              <a:rPr lang="en-GB" baseline="30000" dirty="0" smtClean="0"/>
              <a:t>th</a:t>
            </a:r>
            <a:r>
              <a:rPr lang="en-GB" dirty="0" smtClean="0"/>
              <a:t> June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2060848"/>
            <a:ext cx="820891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Students need to arrive by 8:45am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They will be met in the foyer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Students should wear their primary school uniform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Lunch will be provided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Students will need: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3200" dirty="0" smtClean="0"/>
              <a:t>A pencil case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3200" dirty="0" smtClean="0"/>
              <a:t>Pair of trainers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3200" dirty="0" smtClean="0"/>
              <a:t>The day will finish at 2:45pm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GB" sz="2000" dirty="0" smtClean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8935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252728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The </a:t>
            </a:r>
            <a:r>
              <a:rPr lang="en-GB" dirty="0" err="1" smtClean="0">
                <a:solidFill>
                  <a:schemeClr val="tx1"/>
                </a:solidFill>
              </a:rPr>
              <a:t>Headteacher</a:t>
            </a:r>
            <a:r>
              <a:rPr lang="en-GB" dirty="0" smtClean="0">
                <a:solidFill>
                  <a:schemeClr val="tx1"/>
                </a:solidFill>
              </a:rPr>
              <a:t> – </a:t>
            </a:r>
            <a:r>
              <a:rPr lang="en-GB" dirty="0" err="1" smtClean="0">
                <a:solidFill>
                  <a:schemeClr val="tx1"/>
                </a:solidFill>
              </a:rPr>
              <a:t>Mr.</a:t>
            </a:r>
            <a:r>
              <a:rPr lang="en-GB" dirty="0" smtClean="0">
                <a:solidFill>
                  <a:schemeClr val="tx1"/>
                </a:solidFill>
              </a:rPr>
              <a:t> Cramer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95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 we received 2 awards – we are in the top 5% of schools in the UK for student progress; </a:t>
            </a:r>
            <a:r>
              <a:rPr lang="en-GB" dirty="0">
                <a:solidFill>
                  <a:srgbClr val="3E3D2D"/>
                </a:solidFill>
              </a:rPr>
              <a:t>we are in the top 5% of schools in the UK for student </a:t>
            </a:r>
            <a:r>
              <a:rPr lang="en-GB" dirty="0" smtClean="0">
                <a:solidFill>
                  <a:srgbClr val="3E3D2D"/>
                </a:solidFill>
              </a:rPr>
              <a:t>achievement</a:t>
            </a:r>
          </a:p>
          <a:p>
            <a:r>
              <a:rPr lang="en-GB" dirty="0" smtClean="0"/>
              <a:t>Over the last 4 years, 1,000 students have gone on to university.</a:t>
            </a:r>
          </a:p>
          <a:p>
            <a:r>
              <a:rPr lang="en-GB" dirty="0" smtClean="0"/>
              <a:t>Harvard, Princeton, Oxford, Cambridge… to excellent apprenticeships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can you help your child be successful?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858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99389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bad news is, the success of other children, in the past, does not guarantee the success of your child</a:t>
            </a:r>
          </a:p>
          <a:p>
            <a:r>
              <a:rPr lang="en-GB" dirty="0" smtClean="0"/>
              <a:t>Each child is an individual and is unique</a:t>
            </a:r>
          </a:p>
          <a:p>
            <a:r>
              <a:rPr lang="en-GB" dirty="0" smtClean="0"/>
              <a:t>To succeed, we need all three elements of this triangle to work at its best:</a:t>
            </a:r>
          </a:p>
          <a:p>
            <a:r>
              <a:rPr lang="en-GB" dirty="0" smtClean="0"/>
              <a:t>Student</a:t>
            </a:r>
          </a:p>
          <a:p>
            <a:r>
              <a:rPr lang="en-GB" dirty="0" smtClean="0"/>
              <a:t>School</a:t>
            </a:r>
          </a:p>
          <a:p>
            <a:r>
              <a:rPr lang="en-GB" dirty="0" smtClean="0"/>
              <a:t>Parents</a:t>
            </a:r>
          </a:p>
          <a:p>
            <a:r>
              <a:rPr lang="en-GB" dirty="0" smtClean="0"/>
              <a:t>So, how can you help your son/daughter to learn to succeed?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can you help your child be successful?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912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824536"/>
          </a:xfrm>
        </p:spPr>
        <p:txBody>
          <a:bodyPr>
            <a:normAutofit/>
          </a:bodyPr>
          <a:lstStyle/>
          <a:p>
            <a:r>
              <a:rPr lang="en-GB" dirty="0" smtClean="0"/>
              <a:t>Reading test – we compare the student’s reading age against their chronological age</a:t>
            </a:r>
          </a:p>
          <a:p>
            <a:r>
              <a:rPr lang="en-GB" dirty="0" smtClean="0"/>
              <a:t>18</a:t>
            </a:r>
          </a:p>
          <a:p>
            <a:r>
              <a:rPr lang="en-GB" dirty="0" smtClean="0"/>
              <a:t>14</a:t>
            </a:r>
          </a:p>
          <a:p>
            <a:r>
              <a:rPr lang="en-GB" dirty="0" smtClean="0"/>
              <a:t>11</a:t>
            </a:r>
          </a:p>
          <a:p>
            <a:r>
              <a:rPr lang="en-GB" dirty="0" smtClean="0"/>
              <a:t>7</a:t>
            </a:r>
          </a:p>
          <a:p>
            <a:r>
              <a:rPr lang="en-GB" dirty="0" smtClean="0"/>
              <a:t>4</a:t>
            </a:r>
          </a:p>
          <a:p>
            <a:r>
              <a:rPr lang="en-GB" dirty="0" smtClean="0"/>
              <a:t>Every day, 20-30 minutes reading at home, sometimes aloud</a:t>
            </a:r>
          </a:p>
          <a:p>
            <a:r>
              <a:rPr lang="en-GB" b="1" u="sng" dirty="0" smtClean="0"/>
              <a:t>Every</a:t>
            </a:r>
            <a:r>
              <a:rPr lang="en-GB" dirty="0" smtClean="0"/>
              <a:t> day</a:t>
            </a:r>
          </a:p>
          <a:p>
            <a:r>
              <a:rPr lang="en-GB" dirty="0" smtClean="0"/>
              <a:t>What improves?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How can you help your child be successful?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187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484784"/>
            <a:ext cx="7408333" cy="504056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Help them not jut to be on time, but to be early</a:t>
            </a:r>
          </a:p>
          <a:p>
            <a:r>
              <a:rPr lang="en-GB" sz="3200" dirty="0" smtClean="0"/>
              <a:t>Help them not to miss school</a:t>
            </a:r>
          </a:p>
          <a:p>
            <a:r>
              <a:rPr lang="en-GB" sz="3200" dirty="0" smtClean="0"/>
              <a:t>Average </a:t>
            </a:r>
            <a:r>
              <a:rPr lang="en-GB" sz="3200" dirty="0"/>
              <a:t>attendance – 96%.  90% - misses a day every two weeks. 80% - </a:t>
            </a:r>
            <a:r>
              <a:rPr lang="en-GB" sz="3200" dirty="0" smtClean="0"/>
              <a:t>misses a </a:t>
            </a:r>
            <a:r>
              <a:rPr lang="en-GB" sz="3200" dirty="0"/>
              <a:t>day per </a:t>
            </a:r>
            <a:r>
              <a:rPr lang="en-GB" sz="3200" dirty="0" smtClean="0"/>
              <a:t>week</a:t>
            </a:r>
          </a:p>
          <a:p>
            <a:r>
              <a:rPr lang="en-GB" sz="3200" dirty="0" smtClean="0"/>
              <a:t>Tell them to come straight home at the end of the day</a:t>
            </a:r>
          </a:p>
          <a:p>
            <a:r>
              <a:rPr lang="en-GB" sz="3200" dirty="0" smtClean="0"/>
              <a:t>Don’t take them away during term time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How can you help your child be successful?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93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896544"/>
          </a:xfrm>
        </p:spPr>
        <p:txBody>
          <a:bodyPr>
            <a:normAutofit/>
          </a:bodyPr>
          <a:lstStyle/>
          <a:p>
            <a:r>
              <a:rPr lang="en-GB" dirty="0" smtClean="0"/>
              <a:t>Make sure they dress smartly</a:t>
            </a:r>
          </a:p>
          <a:p>
            <a:r>
              <a:rPr lang="en-GB" dirty="0" smtClean="0"/>
              <a:t>Make sure that their appearance is appropriate for school</a:t>
            </a:r>
          </a:p>
          <a:p>
            <a:r>
              <a:rPr lang="en-GB" dirty="0"/>
              <a:t>Help your child pack their bags the night </a:t>
            </a:r>
            <a:r>
              <a:rPr lang="en-GB" dirty="0" smtClean="0"/>
              <a:t>before</a:t>
            </a:r>
          </a:p>
          <a:p>
            <a:r>
              <a:rPr lang="en-GB" dirty="0" smtClean="0"/>
              <a:t>Make sure that they do their homework the day that they get it</a:t>
            </a:r>
          </a:p>
          <a:p>
            <a:r>
              <a:rPr lang="en-GB" dirty="0" smtClean="0"/>
              <a:t>Teach them good manners and respect</a:t>
            </a:r>
          </a:p>
          <a:p>
            <a:r>
              <a:rPr lang="en-GB" dirty="0" smtClean="0"/>
              <a:t>One school rule: </a:t>
            </a:r>
            <a:r>
              <a:rPr lang="en-GB" b="1" dirty="0" smtClean="0"/>
              <a:t>Ready, Respect, Safe</a:t>
            </a:r>
          </a:p>
          <a:p>
            <a:r>
              <a:rPr lang="en-GB" dirty="0" smtClean="0"/>
              <a:t>Support us even when you don’t agree with us…</a:t>
            </a:r>
          </a:p>
          <a:p>
            <a:r>
              <a:rPr lang="en-GB" smtClean="0"/>
              <a:t>… because otherwise </a:t>
            </a:r>
            <a:r>
              <a:rPr lang="en-GB" dirty="0" smtClean="0"/>
              <a:t>students take this as a signal that they don’t have to follow </a:t>
            </a:r>
            <a:r>
              <a:rPr lang="en-GB" smtClean="0"/>
              <a:t>school rules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How can you help your child be successful?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291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301207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 smtClean="0"/>
              <a:t>Uniform – over the summer</a:t>
            </a:r>
          </a:p>
          <a:p>
            <a:r>
              <a:rPr lang="en-GB" sz="3600" dirty="0" smtClean="0"/>
              <a:t>Reading – over the holidays and beyond</a:t>
            </a:r>
          </a:p>
          <a:p>
            <a:r>
              <a:rPr lang="en-GB" sz="3600" dirty="0" smtClean="0"/>
              <a:t>Free School Meals – please claim</a:t>
            </a:r>
          </a:p>
          <a:p>
            <a:r>
              <a:rPr lang="en-GB" sz="3600" dirty="0" smtClean="0"/>
              <a:t>Questions – now, and in person afterwards</a:t>
            </a:r>
          </a:p>
          <a:p>
            <a:r>
              <a:rPr lang="en-GB" sz="3600" dirty="0" smtClean="0"/>
              <a:t>No need to turn up to the second session!</a:t>
            </a:r>
          </a:p>
          <a:p>
            <a:r>
              <a:rPr lang="en-GB" sz="3600" dirty="0" smtClean="0"/>
              <a:t>This presentation will be available on our website</a:t>
            </a:r>
            <a:endParaRPr lang="en-GB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Reminders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400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1112</TotalTime>
  <Words>920</Words>
  <Application>Microsoft Office PowerPoint</Application>
  <PresentationFormat>On-screen Show (4:3)</PresentationFormat>
  <Paragraphs>123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Waveform</vt:lpstr>
      <vt:lpstr>Welcome to our New Yr.7 and Parents</vt:lpstr>
      <vt:lpstr>Introductions</vt:lpstr>
      <vt:lpstr>Place at GHS</vt:lpstr>
      <vt:lpstr>Transition</vt:lpstr>
      <vt:lpstr>Significant Dates at GHS</vt:lpstr>
      <vt:lpstr>Significant Dates at GHS</vt:lpstr>
      <vt:lpstr>Significant Dates at GHS</vt:lpstr>
      <vt:lpstr>Deputy Headteacher – Ms A Johal</vt:lpstr>
      <vt:lpstr>The ‘i’ Block</vt:lpstr>
      <vt:lpstr>Three Top Tips</vt:lpstr>
      <vt:lpstr>Develop Routines</vt:lpstr>
      <vt:lpstr>Get Organised</vt:lpstr>
      <vt:lpstr>Be Respectful</vt:lpstr>
      <vt:lpstr>Common Induction Day   Friday 29th June</vt:lpstr>
      <vt:lpstr>The Headteacher – Mr. Cramer</vt:lpstr>
      <vt:lpstr>How can you help your child be successful?</vt:lpstr>
      <vt:lpstr>How can you help your child be successful?</vt:lpstr>
      <vt:lpstr>How can you help your child be successful?</vt:lpstr>
      <vt:lpstr>How can you help your child be successful?</vt:lpstr>
      <vt:lpstr>How can you help your child be successful?</vt:lpstr>
      <vt:lpstr>Final Reminders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Graduation 17</dc:title>
  <dc:creator>M Cramer</dc:creator>
  <cp:lastModifiedBy>W Halsey</cp:lastModifiedBy>
  <cp:revision>40</cp:revision>
  <dcterms:created xsi:type="dcterms:W3CDTF">2017-07-02T16:08:49Z</dcterms:created>
  <dcterms:modified xsi:type="dcterms:W3CDTF">2018-06-28T16:01:10Z</dcterms:modified>
</cp:coreProperties>
</file>